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 autoAdjust="0"/>
  </p:normalViewPr>
  <p:slideViewPr>
    <p:cSldViewPr snapToGrid="0">
      <p:cViewPr>
        <p:scale>
          <a:sx n="80" d="100"/>
          <a:sy n="80" d="100"/>
        </p:scale>
        <p:origin x="-84" y="-5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/>
            </a:pPr>
            <a:r>
              <a:rPr lang="fa-IR" sz="1800" dirty="0">
                <a:solidFill>
                  <a:schemeClr val="bg1"/>
                </a:solidFill>
              </a:rPr>
              <a:t>اعتبار مصوب</a:t>
            </a:r>
            <a:endParaRPr lang="en-US" sz="1800" dirty="0">
              <a:solidFill>
                <a:schemeClr val="bg1"/>
              </a:solidFill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67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9A-4D14-B90B-3575ADD1ED04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9A-4D14-B90B-3575ADD1ED04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9A-4D14-B90B-3575ADD1ED04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9A-4D14-B90B-3575ADD1ED04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9A-4D14-B90B-3575ADD1ED04}"/>
                </c:ext>
              </c:extLst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9A-4D14-B90B-3575ADD1ED04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اعتبارات استانی - احداث و توسعه و تکمیل مرکز</c:v>
                </c:pt>
                <c:pt idx="1">
                  <c:v>اعتبارات استانی - تعمیر و تجهیز مراکز</c:v>
                </c:pt>
                <c:pt idx="2">
                  <c:v>اعتبارات سفر رئیس جمهور محترم - ملی- احداث و توسعه و تکمیل مرکز</c:v>
                </c:pt>
                <c:pt idx="3">
                  <c:v>اعتبارات سفر رئیس جمهور محترم - ملی- تعمیر و تجهیز مراکز</c:v>
                </c:pt>
                <c:pt idx="4">
                  <c:v>اعتبارات هزینه ای ملی ابلاغی</c:v>
                </c:pt>
                <c:pt idx="5">
                  <c:v>اعتبارات هزینه ای ملی ابلاغی -  اسناد خزانه</c:v>
                </c:pt>
                <c:pt idx="6">
                  <c:v>اعتبارات قرارگاه مهارت آموزی سربازان وظیفه</c:v>
                </c:pt>
                <c:pt idx="7">
                  <c:v>اعتبارات مهارت آموزی جهت کاهش آسیب اجتماعی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16763000000</c:v>
                </c:pt>
                <c:pt idx="1">
                  <c:v>20724000000</c:v>
                </c:pt>
                <c:pt idx="2">
                  <c:v>0</c:v>
                </c:pt>
                <c:pt idx="3">
                  <c:v>0</c:v>
                </c:pt>
                <c:pt idx="4">
                  <c:v>496444444275</c:v>
                </c:pt>
                <c:pt idx="5">
                  <c:v>0</c:v>
                </c:pt>
                <c:pt idx="6">
                  <c:v>3234000000</c:v>
                </c:pt>
                <c:pt idx="7">
                  <c:v>840000000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F9A-4D14-B90B-3575ADD1ED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861216331411107"/>
          <c:y val="0.16229531274656983"/>
          <c:w val="0.36431817060050598"/>
          <c:h val="0.75355561972021268"/>
        </c:manualLayout>
      </c:layout>
      <c:overlay val="0"/>
    </c:legend>
    <c:plotVisOnly val="1"/>
    <c:dispBlanksAs val="gap"/>
    <c:showDLblsOverMax val="0"/>
  </c:chart>
  <c:spPr>
    <a:ln>
      <a:noFill/>
    </a:ln>
    <a:scene3d>
      <a:camera prst="orthographicFront"/>
      <a:lightRig rig="threePt" dir="t"/>
    </a:scene3d>
    <a:sp3d prstMaterial="metal"/>
  </c:spPr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648339411066191E-2"/>
          <c:y val="0.20180865646890947"/>
          <c:w val="0.50329174289913325"/>
          <c:h val="0.67556505700839575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4"/>
            <c:bubble3D val="0"/>
            <c:explosion val="19"/>
            <c:extLst xmlns:c16r2="http://schemas.microsoft.com/office/drawing/2015/06/chart">
              <c:ext xmlns:c16="http://schemas.microsoft.com/office/drawing/2014/chart" uri="{C3380CC4-5D6E-409C-BE32-E72D297353CC}">
                <c16:uniqueId val="{00000000-C8B8-45BB-9851-66CA9615F4DC}"/>
              </c:ext>
            </c:extLst>
          </c:dPt>
          <c:dLbls>
            <c:dLbl>
              <c:idx val="1"/>
              <c:layout>
                <c:manualLayout>
                  <c:x val="4.0605958827944269E-4"/>
                  <c:y val="0.24432972468505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B8-45BB-9851-66CA9615F4DC}"/>
                </c:ext>
              </c:extLst>
            </c:dLbl>
            <c:dLbl>
              <c:idx val="2"/>
              <c:layout>
                <c:manualLayout>
                  <c:x val="-4.8226244329598954E-2"/>
                  <c:y val="0.253344767505357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B8-45BB-9851-66CA9615F4DC}"/>
                </c:ext>
              </c:extLst>
            </c:dLbl>
            <c:dLbl>
              <c:idx val="3"/>
              <c:layout>
                <c:manualLayout>
                  <c:x val="-0.12145380036854207"/>
                  <c:y val="9.4003251968345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B8-45BB-9851-66CA9615F4DC}"/>
                </c:ext>
              </c:extLst>
            </c:dLbl>
            <c:dLbl>
              <c:idx val="4"/>
              <c:layout>
                <c:manualLayout>
                  <c:x val="4.2468586096653063E-2"/>
                  <c:y val="7.1362045774442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B8-45BB-9851-66CA9615F4DC}"/>
                </c:ext>
              </c:extLst>
            </c:dLbl>
            <c:dLbl>
              <c:idx val="8"/>
              <c:layout>
                <c:manualLayout>
                  <c:x val="-6.2121501662405147E-2"/>
                  <c:y val="-0.308315553207176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B8-45BB-9851-66CA9615F4D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8"/>
                <c:pt idx="0">
                  <c:v>اعتبارات استانی - احداث و توسعه و تکمیل مرکز</c:v>
                </c:pt>
                <c:pt idx="1">
                  <c:v>اعتبارات استانی - تعمیر و تجهیز مراکز</c:v>
                </c:pt>
                <c:pt idx="2">
                  <c:v>اعتبارات سفر رئیس جمهور محترم - ملی- احداث و توسعه و تکمیل مرکز</c:v>
                </c:pt>
                <c:pt idx="3">
                  <c:v>اعتبارات سفر رئیس جمهور محترم - ملی- تعمیر و تجهیز مراکز</c:v>
                </c:pt>
                <c:pt idx="4">
                  <c:v>اعتبارات هزینه ای ملی ابلاغی</c:v>
                </c:pt>
                <c:pt idx="5">
                  <c:v>اعتبارات هزینه ای ملی ابلاغی -  اسناد خزانه</c:v>
                </c:pt>
                <c:pt idx="6">
                  <c:v>اعتبارات قرارگاه مهارت آموزی سربازان وظیفه</c:v>
                </c:pt>
                <c:pt idx="7">
                  <c:v>اعتبارات مهارت آموزی جهت کاهش آسیب اجتماعی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16763000000</c:v>
                </c:pt>
                <c:pt idx="1">
                  <c:v>20724000000</c:v>
                </c:pt>
                <c:pt idx="2">
                  <c:v>0</c:v>
                </c:pt>
                <c:pt idx="3">
                  <c:v>0</c:v>
                </c:pt>
                <c:pt idx="4">
                  <c:v>496444444275</c:v>
                </c:pt>
                <c:pt idx="5">
                  <c:v>0</c:v>
                </c:pt>
                <c:pt idx="6">
                  <c:v>3234000000</c:v>
                </c:pt>
                <c:pt idx="7">
                  <c:v>840000000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8B8-45BB-9851-66CA9615F4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 b="1">
          <a:cs typeface="B Titr" pitchFamily="2" charset="-78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اعتبار مصوب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اعتبارات استانی - احداث و توسعه و تکمیل مرکز</c:v>
                </c:pt>
                <c:pt idx="1">
                  <c:v>اعتبارات استانی - تعمیر و تجهیز مراکز</c:v>
                </c:pt>
                <c:pt idx="2">
                  <c:v>اعتبارات سفر رئیس جمهور محترم - ملی- احداث و توسعه و تکمیل مرکز</c:v>
                </c:pt>
                <c:pt idx="3">
                  <c:v>اعتبارات سفر رئیس جمهور محترم - ملی- تعمیر و تجهیز مراکز</c:v>
                </c:pt>
                <c:pt idx="4">
                  <c:v>اعتبارات هزینه ای ملی ابلاغی</c:v>
                </c:pt>
                <c:pt idx="5">
                  <c:v>اعتبارات هزینه ای ملی ابلاغی -  اسناد خزانه</c:v>
                </c:pt>
                <c:pt idx="6">
                  <c:v>اعتبارات قرارگاه مهارت آموزی سربازان وظیفه</c:v>
                </c:pt>
                <c:pt idx="7">
                  <c:v>اعتبارات مهارت آموزی جهت کاهش آسیب اجتماعی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16763000000</c:v>
                </c:pt>
                <c:pt idx="1">
                  <c:v>20724000000</c:v>
                </c:pt>
                <c:pt idx="2">
                  <c:v>0</c:v>
                </c:pt>
                <c:pt idx="3">
                  <c:v>0</c:v>
                </c:pt>
                <c:pt idx="4">
                  <c:v>496444444275</c:v>
                </c:pt>
                <c:pt idx="5">
                  <c:v>0</c:v>
                </c:pt>
                <c:pt idx="6">
                  <c:v>3234000000</c:v>
                </c:pt>
                <c:pt idx="7">
                  <c:v>840000000</c:v>
                </c:pt>
              </c:numCache>
            </c:numRef>
          </c:val>
          <c:shape val="box"/>
          <c:extLst xmlns:c16r2="http://schemas.microsoft.com/office/drawing/2015/06/chart">
            <c:ext xmlns:c16="http://schemas.microsoft.com/office/drawing/2014/chart" uri="{C3380CC4-5D6E-409C-BE32-E72D297353CC}">
              <c16:uniqueId val="{00000000-6F54-452B-A764-5BF257F6C6F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اعتبار تخصیص شده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اعتبارات استانی - احداث و توسعه و تکمیل مرکز</c:v>
                </c:pt>
                <c:pt idx="1">
                  <c:v>اعتبارات استانی - تعمیر و تجهیز مراکز</c:v>
                </c:pt>
                <c:pt idx="2">
                  <c:v>اعتبارات سفر رئیس جمهور محترم - ملی- احداث و توسعه و تکمیل مرکز</c:v>
                </c:pt>
                <c:pt idx="3">
                  <c:v>اعتبارات سفر رئیس جمهور محترم - ملی- تعمیر و تجهیز مراکز</c:v>
                </c:pt>
                <c:pt idx="4">
                  <c:v>اعتبارات هزینه ای ملی ابلاغی</c:v>
                </c:pt>
                <c:pt idx="5">
                  <c:v>اعتبارات هزینه ای ملی ابلاغی -  اسناد خزانه</c:v>
                </c:pt>
                <c:pt idx="6">
                  <c:v>اعتبارات قرارگاه مهارت آموزی سربازان وظیفه</c:v>
                </c:pt>
                <c:pt idx="7">
                  <c:v>اعتبارات مهارت آموزی جهت کاهش آسیب اجتماعی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6365000000</c:v>
                </c:pt>
                <c:pt idx="1">
                  <c:v>6129000000</c:v>
                </c:pt>
                <c:pt idx="2">
                  <c:v>0</c:v>
                </c:pt>
                <c:pt idx="3">
                  <c:v>0</c:v>
                </c:pt>
                <c:pt idx="4">
                  <c:v>496444444275</c:v>
                </c:pt>
                <c:pt idx="5">
                  <c:v>0</c:v>
                </c:pt>
                <c:pt idx="6">
                  <c:v>3234000000</c:v>
                </c:pt>
                <c:pt idx="7">
                  <c:v>840000000</c:v>
                </c:pt>
              </c:numCache>
            </c:numRef>
          </c:val>
          <c:shape val="box"/>
          <c:extLst xmlns:c16r2="http://schemas.microsoft.com/office/drawing/2015/06/chart">
            <c:ext xmlns:c16="http://schemas.microsoft.com/office/drawing/2014/chart" uri="{C3380CC4-5D6E-409C-BE32-E72D297353CC}">
              <c16:uniqueId val="{00000001-6F54-452B-A764-5BF257F6C6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9032704"/>
        <c:axId val="39034240"/>
        <c:axId val="38066816"/>
      </c:bar3DChart>
      <c:catAx>
        <c:axId val="39032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39034240"/>
        <c:crosses val="autoZero"/>
        <c:auto val="1"/>
        <c:lblAlgn val="ctr"/>
        <c:lblOffset val="100"/>
        <c:noMultiLvlLbl val="0"/>
      </c:catAx>
      <c:valAx>
        <c:axId val="39034240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 rtl="1">
              <a:defRPr>
                <a:cs typeface="B Titr" pitchFamily="2" charset="-78"/>
              </a:defRPr>
            </a:pPr>
            <a:endParaRPr lang="en-US"/>
          </a:p>
        </c:txPr>
        <c:crossAx val="39032704"/>
        <c:crosses val="autoZero"/>
        <c:crossBetween val="between"/>
      </c:valAx>
      <c:serAx>
        <c:axId val="38066816"/>
        <c:scaling>
          <c:orientation val="minMax"/>
        </c:scaling>
        <c:delete val="1"/>
        <c:axPos val="b"/>
        <c:majorTickMark val="out"/>
        <c:minorTickMark val="none"/>
        <c:tickLblPos val="nextTo"/>
        <c:crossAx val="39034240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0.44842</cdr:x>
      <cdr:y>0.01889</cdr:y>
    </cdr:from>
    <cdr:to>
      <cdr:x>0.61746</cdr:x>
      <cdr:y>0.10939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xmlns="" id="{3B79B202-6097-53EC-73C0-F2BFE958781C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110843" y="97971"/>
          <a:ext cx="1926503" cy="469433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1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5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10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7538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76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9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69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74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24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16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4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60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9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0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098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6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28B1E-BAD7-4D9A-9EFD-720A4EF02543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251B9-0B90-4662-A3C6-83BEC2021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492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A7F2DA-62B8-42E0-A7FC-8D00BFD11F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8D8907D-44CC-4BF0-95DC-535B253AAE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5BAEA371-FAEC-4572-BC63-C7E47B2391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63157"/>
              </p:ext>
            </p:extLst>
          </p:nvPr>
        </p:nvGraphicFramePr>
        <p:xfrm>
          <a:off x="2068174" y="1219200"/>
          <a:ext cx="8055652" cy="4581093"/>
        </p:xfrm>
        <a:graphic>
          <a:graphicData uri="http://schemas.openxmlformats.org/drawingml/2006/table">
            <a:tbl>
              <a:tblPr rtl="1">
                <a:effectLst>
                  <a:innerShdw blurRad="63500" dist="50800" dir="8100000">
                    <a:schemeClr val="bg1">
                      <a:alpha val="50000"/>
                    </a:schemeClr>
                  </a:innerShdw>
                </a:effectLst>
                <a:tableStyleId>{D7AC3CCA-C797-4891-BE02-D94E43425B78}</a:tableStyleId>
              </a:tblPr>
              <a:tblGrid>
                <a:gridCol w="3333669">
                  <a:extLst>
                    <a:ext uri="{9D8B030D-6E8A-4147-A177-3AD203B41FA5}">
                      <a16:colId xmlns:a16="http://schemas.microsoft.com/office/drawing/2014/main" xmlns="" val="3490707498"/>
                    </a:ext>
                  </a:extLst>
                </a:gridCol>
                <a:gridCol w="916973">
                  <a:extLst>
                    <a:ext uri="{9D8B030D-6E8A-4147-A177-3AD203B41FA5}">
                      <a16:colId xmlns:a16="http://schemas.microsoft.com/office/drawing/2014/main" xmlns="" val="2682548296"/>
                    </a:ext>
                  </a:extLst>
                </a:gridCol>
                <a:gridCol w="916973">
                  <a:extLst>
                    <a:ext uri="{9D8B030D-6E8A-4147-A177-3AD203B41FA5}">
                      <a16:colId xmlns:a16="http://schemas.microsoft.com/office/drawing/2014/main" xmlns="" val="3270342499"/>
                    </a:ext>
                  </a:extLst>
                </a:gridCol>
                <a:gridCol w="1713969">
                  <a:extLst>
                    <a:ext uri="{9D8B030D-6E8A-4147-A177-3AD203B41FA5}">
                      <a16:colId xmlns:a16="http://schemas.microsoft.com/office/drawing/2014/main" xmlns="" val="3033265524"/>
                    </a:ext>
                  </a:extLst>
                </a:gridCol>
                <a:gridCol w="1174068">
                  <a:extLst>
                    <a:ext uri="{9D8B030D-6E8A-4147-A177-3AD203B41FA5}">
                      <a16:colId xmlns:a16="http://schemas.microsoft.com/office/drawing/2014/main" xmlns="" val="2564784181"/>
                    </a:ext>
                  </a:extLst>
                </a:gridCol>
              </a:tblGrid>
              <a:tr h="417780"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fa-IR" sz="14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اعتبارات اداره کل آموزش فنی و حرفه ای استان در سال 1403</a:t>
                      </a:r>
                    </a:p>
                    <a:p>
                      <a:pPr algn="ctr" rtl="1" fontAlgn="ctr"/>
                      <a:r>
                        <a:rPr lang="fa-IR" sz="14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 </a:t>
                      </a:r>
                      <a:endParaRPr lang="fa-IR" sz="14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/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IranNastaliq" panose="02020505000000020003" pitchFamily="18" charset="0"/>
                      </a:endParaRPr>
                    </a:p>
                  </a:txBody>
                  <a:tcPr marL="6427" marR="6427" marT="6427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ارقام به ریال</a:t>
                      </a:r>
                      <a:endParaRPr lang="fa-IR" sz="10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5602370"/>
                  </a:ext>
                </a:extLst>
              </a:tr>
              <a:tr h="60003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عنوان</a:t>
                      </a:r>
                      <a:endParaRPr lang="fa-IR" sz="8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اعتبار مصوب</a:t>
                      </a:r>
                      <a:endParaRPr lang="fa-IR" sz="8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اعتبار تخصیص شده</a:t>
                      </a:r>
                      <a:endParaRPr lang="fa-IR" sz="8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محل اعتبار</a:t>
                      </a:r>
                      <a:endParaRPr lang="fa-IR" sz="8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u="none" strike="noStrike" cap="none" spc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توضیحات</a:t>
                      </a:r>
                      <a:endParaRPr lang="fa-IR" sz="800" b="0" i="0" u="none" strike="noStrike" cap="none" spc="0">
                        <a:ln w="0"/>
                        <a:solidFill>
                          <a:schemeClr val="tx1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104453"/>
                  </a:ext>
                </a:extLst>
              </a:tr>
              <a:tr h="443489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اعتبارات استانی - احداث و توسعه و تکمیل مرکز</a:t>
                      </a:r>
                      <a:endParaRPr lang="fa-IR" sz="8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i="0" u="none" strike="noStrike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IRNazanin" panose="02000506000000020002" pitchFamily="2" charset="-78"/>
                          <a:cs typeface="B Titr" panose="00000700000000000000" pitchFamily="2" charset="-78"/>
                        </a:rPr>
                        <a:t>16763000000</a:t>
                      </a:r>
                      <a:endParaRPr lang="en-US" sz="900" b="0" i="0" u="none" strike="noStrike" cap="none" spc="0" baseline="0" dirty="0">
                        <a:ln w="0"/>
                        <a:solidFill>
                          <a:schemeClr val="tx1"/>
                        </a:solidFill>
                        <a:effectLst/>
                        <a:latin typeface="IRNazanin" panose="02000506000000020002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i="0" u="none" strike="noStrike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IRNazanin" panose="02000506000000020002" pitchFamily="2" charset="-78"/>
                          <a:cs typeface="B Titr" panose="00000700000000000000" pitchFamily="2" charset="-78"/>
                        </a:rPr>
                        <a:t>6365000000</a:t>
                      </a:r>
                      <a:endParaRPr lang="en-US" sz="900" b="0" i="0" u="none" strike="noStrike" cap="none" spc="0" baseline="0" dirty="0">
                        <a:ln w="0"/>
                        <a:solidFill>
                          <a:schemeClr val="tx1"/>
                        </a:solidFill>
                        <a:effectLst/>
                        <a:latin typeface="IRNazanin" panose="02000506000000020002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تملک دارایی های سرمایه ای</a:t>
                      </a:r>
                      <a:endParaRPr lang="fa-IR" sz="9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Lotus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900" b="0" u="none" strike="noStrike" cap="none" spc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900" b="0" i="0" u="none" strike="noStrike" cap="none" spc="0">
                        <a:ln w="0"/>
                        <a:solidFill>
                          <a:schemeClr val="tx1"/>
                        </a:solidFill>
                        <a:effectLst/>
                        <a:latin typeface="B Lotus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2300824"/>
                  </a:ext>
                </a:extLst>
              </a:tr>
              <a:tr h="443489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اعتبارات استانی - تعمیر و تجهیز مراکز</a:t>
                      </a:r>
                      <a:endParaRPr lang="fa-IR" sz="8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i="0" u="none" strike="noStrike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IRNazanin" panose="02000506000000020002" pitchFamily="2" charset="-78"/>
                          <a:cs typeface="B Titr" panose="00000700000000000000" pitchFamily="2" charset="-78"/>
                        </a:rPr>
                        <a:t>20724000000</a:t>
                      </a:r>
                      <a:endParaRPr lang="en-US" sz="900" b="0" i="0" u="none" strike="noStrike" cap="none" spc="0" baseline="0" dirty="0">
                        <a:ln w="0"/>
                        <a:solidFill>
                          <a:schemeClr val="tx1"/>
                        </a:solidFill>
                        <a:effectLst/>
                        <a:latin typeface="IRNazanin" panose="02000506000000020002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i="0" u="none" strike="noStrike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IRNazanin" panose="02000506000000020002" pitchFamily="2" charset="-78"/>
                          <a:cs typeface="B Titr" panose="00000700000000000000" pitchFamily="2" charset="-78"/>
                        </a:rPr>
                        <a:t>6129000000</a:t>
                      </a:r>
                      <a:endParaRPr lang="en-US" sz="900" b="0" i="0" u="none" strike="noStrike" cap="none" spc="0" baseline="0" dirty="0">
                        <a:ln w="0"/>
                        <a:solidFill>
                          <a:schemeClr val="tx1"/>
                        </a:solidFill>
                        <a:effectLst/>
                        <a:latin typeface="IRNazanin" panose="02000506000000020002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تملک دارایی های سرمایه ای</a:t>
                      </a:r>
                      <a:endParaRPr lang="fa-IR" sz="9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Lotus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900" b="0" u="none" strike="noStrike" cap="none" spc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900" b="0" i="0" u="none" strike="noStrike" cap="none" spc="0">
                        <a:ln w="0"/>
                        <a:solidFill>
                          <a:schemeClr val="tx1"/>
                        </a:solidFill>
                        <a:effectLst/>
                        <a:latin typeface="B Lotus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4707301"/>
                  </a:ext>
                </a:extLst>
              </a:tr>
              <a:tr h="443489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اعتبارات سفر رئیس جمهور محترم - ملی- احداث و توسعه و تکمیل مرکز</a:t>
                      </a:r>
                      <a:endParaRPr lang="fa-IR" sz="8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IRNazanin" panose="02000506000000020002" pitchFamily="2" charset="-78"/>
                          <a:cs typeface="B Titr" panose="00000700000000000000" pitchFamily="2" charset="-78"/>
                        </a:rPr>
                        <a:t>0</a:t>
                      </a:r>
                      <a:endParaRPr lang="en-US" sz="900" b="0" i="0" u="none" strike="noStrike" cap="none" spc="0" baseline="0" dirty="0">
                        <a:ln w="0"/>
                        <a:solidFill>
                          <a:schemeClr val="tx1"/>
                        </a:solidFill>
                        <a:effectLst/>
                        <a:latin typeface="IRNazanin" panose="02000506000000020002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IRNazanin" panose="02000506000000020002" pitchFamily="2" charset="-78"/>
                          <a:cs typeface="B Titr" panose="00000700000000000000" pitchFamily="2" charset="-78"/>
                        </a:rPr>
                        <a:t>0</a:t>
                      </a:r>
                      <a:endParaRPr lang="en-US" sz="900" b="0" i="0" u="none" strike="noStrike" cap="none" spc="0" baseline="0" dirty="0">
                        <a:ln w="0"/>
                        <a:solidFill>
                          <a:schemeClr val="tx1"/>
                        </a:solidFill>
                        <a:effectLst/>
                        <a:latin typeface="IRNazanin" panose="02000506000000020002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تملک دارایی های سرمایه ای</a:t>
                      </a:r>
                      <a:endParaRPr lang="fa-IR" sz="9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Lotus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در قالب اسناد خزانه اسلامی</a:t>
                      </a:r>
                      <a:endParaRPr lang="fa-IR" sz="900" b="0" i="0" u="none" strike="noStrike" cap="none" spc="0">
                        <a:ln w="0"/>
                        <a:solidFill>
                          <a:schemeClr val="tx1"/>
                        </a:solidFill>
                        <a:effectLst/>
                        <a:latin typeface="B Lotus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7327758"/>
                  </a:ext>
                </a:extLst>
              </a:tr>
              <a:tr h="443489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اعتبارات سفر رئیس جمهور محترم - ملی- تعمیر و تجهیز مراکز</a:t>
                      </a:r>
                      <a:endParaRPr lang="fa-IR" sz="8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IRNazanin" panose="02000506000000020002" pitchFamily="2" charset="-78"/>
                          <a:cs typeface="B Titr" panose="00000700000000000000" pitchFamily="2" charset="-78"/>
                        </a:rPr>
                        <a:t>0</a:t>
                      </a:r>
                      <a:endParaRPr lang="en-US" sz="900" b="0" i="0" u="none" strike="noStrike" cap="none" spc="0" baseline="0" dirty="0">
                        <a:ln w="0"/>
                        <a:solidFill>
                          <a:schemeClr val="tx1"/>
                        </a:solidFill>
                        <a:effectLst/>
                        <a:latin typeface="IRNazanin" panose="02000506000000020002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IRNazanin" panose="02000506000000020002" pitchFamily="2" charset="-78"/>
                          <a:cs typeface="B Titr" panose="00000700000000000000" pitchFamily="2" charset="-78"/>
                        </a:rPr>
                        <a:t>0</a:t>
                      </a:r>
                      <a:endParaRPr lang="en-US" sz="900" b="0" i="0" u="none" strike="noStrike" cap="none" spc="0" baseline="0" dirty="0">
                        <a:ln w="0"/>
                        <a:solidFill>
                          <a:schemeClr val="tx1"/>
                        </a:solidFill>
                        <a:effectLst/>
                        <a:latin typeface="IRNazanin" panose="02000506000000020002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تملک دارایی های سرمایه ای</a:t>
                      </a:r>
                      <a:endParaRPr lang="fa-IR" sz="9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Lotus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در قالب اسناد خزانه اسلامی</a:t>
                      </a:r>
                      <a:endParaRPr lang="fa-IR" sz="900" b="0" i="0" u="none" strike="noStrike" cap="none" spc="0">
                        <a:ln w="0"/>
                        <a:solidFill>
                          <a:schemeClr val="tx1"/>
                        </a:solidFill>
                        <a:effectLst/>
                        <a:latin typeface="B Lotus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0901780"/>
                  </a:ext>
                </a:extLst>
              </a:tr>
              <a:tr h="443489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اعتبارات هزینه ای ملی ابلاغی</a:t>
                      </a:r>
                      <a:endParaRPr lang="fa-IR" sz="8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IRNazanin" panose="02000506000000020002" pitchFamily="2" charset="-78"/>
                          <a:cs typeface="B Titr" panose="00000700000000000000" pitchFamily="2" charset="-78"/>
                        </a:rPr>
                        <a:t>496444444275</a:t>
                      </a:r>
                      <a:endParaRPr lang="en-US" sz="900" b="0" i="0" u="none" strike="noStrike" cap="none" spc="0" baseline="0" dirty="0">
                        <a:ln w="0"/>
                        <a:solidFill>
                          <a:schemeClr val="tx1"/>
                        </a:solidFill>
                        <a:effectLst/>
                        <a:latin typeface="IRNazanin" panose="02000506000000020002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IRNazanin" panose="02000506000000020002" pitchFamily="2" charset="-78"/>
                          <a:cs typeface="B Titr" panose="00000700000000000000" pitchFamily="2" charset="-78"/>
                        </a:rPr>
                        <a:t>496444444275</a:t>
                      </a:r>
                      <a:endParaRPr lang="en-US" sz="900" b="0" i="0" u="none" strike="noStrike" cap="none" spc="0" baseline="0" dirty="0">
                        <a:ln w="0"/>
                        <a:solidFill>
                          <a:schemeClr val="tx1"/>
                        </a:solidFill>
                        <a:effectLst/>
                        <a:latin typeface="IRNazanin" panose="02000506000000020002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اعتبارات هزینه ای </a:t>
                      </a:r>
                      <a:endParaRPr lang="fa-IR" sz="9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Lotus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900" b="0" u="none" strike="noStrike" cap="none" spc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900" b="0" i="0" u="none" strike="noStrike" cap="none" spc="0">
                        <a:ln w="0"/>
                        <a:solidFill>
                          <a:schemeClr val="tx1"/>
                        </a:solidFill>
                        <a:effectLst/>
                        <a:latin typeface="B Lotus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3923000"/>
                  </a:ext>
                </a:extLst>
              </a:tr>
              <a:tr h="443489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اعتبارات هزینه ای ملی ابلاغی -  اسناد خزانه</a:t>
                      </a:r>
                      <a:endParaRPr lang="fa-IR" sz="8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i="0" u="none" strike="noStrike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IRNazanin" panose="02000506000000020002" pitchFamily="2" charset="-78"/>
                          <a:cs typeface="B Titr" panose="00000700000000000000" pitchFamily="2" charset="-78"/>
                        </a:rPr>
                        <a:t>0</a:t>
                      </a:r>
                      <a:endParaRPr lang="en-US" sz="900" b="0" i="0" u="none" strike="noStrike" cap="none" spc="0" baseline="0" dirty="0">
                        <a:ln w="0"/>
                        <a:solidFill>
                          <a:schemeClr val="tx1"/>
                        </a:solidFill>
                        <a:effectLst/>
                        <a:latin typeface="IRNazanin" panose="02000506000000020002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IRNazanin" panose="02000506000000020002" pitchFamily="2" charset="-78"/>
                          <a:cs typeface="B Titr" panose="00000700000000000000" pitchFamily="2" charset="-78"/>
                        </a:rPr>
                        <a:t>0</a:t>
                      </a:r>
                      <a:endParaRPr lang="en-US" sz="900" b="0" i="0" u="none" strike="noStrike" cap="none" spc="0" baseline="0" dirty="0">
                        <a:ln w="0"/>
                        <a:solidFill>
                          <a:schemeClr val="tx1"/>
                        </a:solidFill>
                        <a:effectLst/>
                        <a:latin typeface="IRNazanin" panose="02000506000000020002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اعتبارات هزینه ای </a:t>
                      </a:r>
                      <a:endParaRPr lang="fa-IR" sz="9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Lotus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در قالب اسناد خزانه اسلامی</a:t>
                      </a:r>
                      <a:endParaRPr lang="fa-IR" sz="9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Lotus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8994997"/>
                  </a:ext>
                </a:extLst>
              </a:tr>
              <a:tr h="443489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اعتبارات قرارگاه مهارت آموزی سربازان وظیفه</a:t>
                      </a:r>
                      <a:endParaRPr lang="fa-IR" sz="8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IRNazanin" panose="02000506000000020002" pitchFamily="2" charset="-78"/>
                          <a:cs typeface="B Titr" panose="00000700000000000000" pitchFamily="2" charset="-78"/>
                        </a:rPr>
                        <a:t>3234000000</a:t>
                      </a:r>
                      <a:endParaRPr lang="en-US" sz="900" b="0" i="0" u="none" strike="noStrike" cap="none" spc="0" baseline="0" dirty="0">
                        <a:ln w="0"/>
                        <a:solidFill>
                          <a:schemeClr val="tx1"/>
                        </a:solidFill>
                        <a:effectLst/>
                        <a:latin typeface="IRNazanin" panose="02000506000000020002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IRNazanin" panose="02000506000000020002" pitchFamily="2" charset="-78"/>
                          <a:cs typeface="B Titr" panose="00000700000000000000" pitchFamily="2" charset="-78"/>
                        </a:rPr>
                        <a:t>3234000000</a:t>
                      </a:r>
                      <a:endParaRPr lang="en-US" sz="900" b="0" i="0" u="none" strike="noStrike" cap="none" spc="0" baseline="0" dirty="0">
                        <a:ln w="0"/>
                        <a:solidFill>
                          <a:schemeClr val="tx1"/>
                        </a:solidFill>
                        <a:effectLst/>
                        <a:latin typeface="IRNazanin" panose="02000506000000020002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اعتبارات هزینه ای </a:t>
                      </a:r>
                      <a:endParaRPr lang="fa-IR" sz="9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Lotus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9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9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Lotus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433292"/>
                  </a:ext>
                </a:extLst>
              </a:tr>
              <a:tr h="443489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اعتبارات مهارت آموزی جهت کاهش آسیب اجتماعی</a:t>
                      </a:r>
                      <a:endParaRPr lang="fa-IR" sz="8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IRNazanin" panose="02000506000000020002" pitchFamily="2" charset="-78"/>
                          <a:cs typeface="B Titr" panose="00000700000000000000" pitchFamily="2" charset="-78"/>
                        </a:rPr>
                        <a:t>840000000</a:t>
                      </a:r>
                      <a:endParaRPr lang="en-US" sz="900" b="0" i="0" u="none" strike="noStrike" cap="none" spc="0" baseline="0" dirty="0">
                        <a:ln w="0"/>
                        <a:solidFill>
                          <a:schemeClr val="tx1"/>
                        </a:solidFill>
                        <a:effectLst/>
                        <a:latin typeface="IRNazanin" panose="02000506000000020002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IRNazanin" panose="02000506000000020002" pitchFamily="2" charset="-78"/>
                          <a:cs typeface="B Titr" panose="00000700000000000000" pitchFamily="2" charset="-78"/>
                        </a:rPr>
                        <a:t>840000000</a:t>
                      </a: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اعتبارات هزینه ای </a:t>
                      </a:r>
                      <a:endParaRPr lang="fa-IR" sz="9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Lotus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900" b="0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900" b="0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 Lotus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27" marR="6427" marT="642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1410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137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67193"/>
              </p:ext>
            </p:extLst>
          </p:nvPr>
        </p:nvGraphicFramePr>
        <p:xfrm>
          <a:off x="1141413" y="506186"/>
          <a:ext cx="10778444" cy="5285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5312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072789"/>
              </p:ext>
            </p:extLst>
          </p:nvPr>
        </p:nvGraphicFramePr>
        <p:xfrm>
          <a:off x="293914" y="620486"/>
          <a:ext cx="11397342" cy="5878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1892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623508"/>
              </p:ext>
            </p:extLst>
          </p:nvPr>
        </p:nvGraphicFramePr>
        <p:xfrm>
          <a:off x="734786" y="130628"/>
          <a:ext cx="11227027" cy="6531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6408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140</TotalTime>
  <Words>167</Words>
  <Application>Microsoft Office PowerPoint</Application>
  <PresentationFormat>Custom</PresentationFormat>
  <Paragraphs>60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Circuit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pc-tamadon-mali</dc:creator>
  <cp:lastModifiedBy>pcx</cp:lastModifiedBy>
  <cp:revision>29</cp:revision>
  <dcterms:created xsi:type="dcterms:W3CDTF">2023-05-20T07:05:25Z</dcterms:created>
  <dcterms:modified xsi:type="dcterms:W3CDTF">2025-03-10T07:03:06Z</dcterms:modified>
</cp:coreProperties>
</file>